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70" r:id="rId8"/>
    <p:sldId id="271" r:id="rId9"/>
    <p:sldId id="262" r:id="rId10"/>
    <p:sldId id="273" r:id="rId11"/>
    <p:sldId id="263" r:id="rId12"/>
    <p:sldId id="264" r:id="rId13"/>
    <p:sldId id="265" r:id="rId14"/>
    <p:sldId id="266" r:id="rId15"/>
    <p:sldId id="267" r:id="rId16"/>
    <p:sldId id="268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EAEDEE"/>
    <a:srgbClr val="309334"/>
    <a:srgbClr val="FFF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2752A7-A287-4B5B-83F8-4CA2538DE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A2E6CD-5B39-4A19-A8EF-5FD0C5C29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C4B477-F87D-45A3-988F-4A16EF070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681118-BA06-46E9-9D81-62CCC7D20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6407B5-5440-4A88-9AB2-CEA303AF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1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EA35A-E5A7-4E76-9932-EA812696E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FDA484-AC17-4D98-A491-6506E6630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E36778-1C05-48E1-9B99-0902D5138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73A692-498A-4D26-94C7-8F8DDF50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A9FDAF-C3A2-4ADE-A513-B1FC3FD0A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9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0124D75-B0D8-4AED-937B-B3F1841085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D17CEC-F36A-4F68-BB87-AC6454164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61F158-B5A9-44BA-A5CA-C6935577C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3E1778-A535-405C-83A4-BD4D9BAF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178000-6F17-445B-B5EE-715E750C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1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98D52-3907-43CA-ACC0-1717A1321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3B6711-093C-4706-BE62-43EAD1C1F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264ABB-246C-4B70-8356-EDAC36CA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CFE209-FF29-4BC4-B143-C2407BE9F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CA63EA-F27A-4F64-8986-A5A314A3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0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B8E7A0-FC32-403F-96EE-2B0047953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55E75A-61F8-4CA0-A4BF-3F0007C47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5156AA-0AB5-4345-9FF0-5E7049CEE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F9D654-D9D8-4097-A834-6BFF443A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1C938F-E3F3-4212-8643-CF90ECCB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5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9E906-B2B2-49CA-8C0F-75C4BD1AB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3D66CA-5FB8-44FF-A498-7F81AAD04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F2EDC1-1A95-4173-8633-3BD726E60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4B3921-3C1C-4DF7-B67E-C0CA18FA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598FE4-44DB-481E-84D5-5C96B076F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48BD78-4705-423F-B4B5-C6630F6F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1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0F462-5E81-4E74-8006-CA1D13DE0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2A0A6C-6C45-4321-9D38-B636C4EEE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F5BBBF-0AF1-4431-9A6F-B5C5819B2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EDF427-BAA0-4FBF-A37D-C7E6476847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BD5614-4657-4C38-85A6-927B18BD2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DA361C0-CA50-4D20-936E-F7099B7A0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8C067C-9250-4F90-89C6-EA2A15DA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38AC5FE-F701-47F2-B2FC-BF4A786E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90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27EEB-6C4E-47AF-8821-775CFA4DC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99D063A-3A56-4515-B3B9-AF2A7D6C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25A3B6-9BF0-4793-861B-A5095F2DC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059F93-A522-4A8C-9E86-159B91223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4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FE4B28-01EF-4F2C-A418-342F16A65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C8A1AF-D775-4B16-BE1D-FD6AF773B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014B28-E728-4593-B5DE-BCC41AF0A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746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263975-EBAA-4089-A0B0-8A3605152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BE4BF4-5FF5-4AE9-BF98-E902477E0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8E82B3-5468-43A3-8962-C68DD3A3DA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8E47D8-CDDF-4260-B4A6-38230A42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610EA5-B7E7-4CC0-93A4-5CAF0F9D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E646E8-E21F-47C0-B385-B33BFE8A3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5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FDA79F-1EBA-452B-875E-30EF1FE4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F5AE4C-73B9-42AB-A11E-43FBAC4777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C3237B-D2B2-4201-9D11-6EE8F9FC2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3AD9D5-66A8-4941-958D-08203B0D4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EF038A-8420-47F6-B529-3693B1588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CEAA06-F536-4B5E-BF21-9C84AFBA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8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D8717-C152-4416-A7A2-E62930747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2E8DE7-62F9-4130-A610-2FA19250C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3BEE18-28BB-421B-8891-59CED319B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D2741B-73DC-4BD5-B021-9F6EA519C7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1CDC06-8EE8-4ACD-95BB-BF65ED65E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4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systudy.r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systudy@psystudy.ru" TargetMode="External"/><Relationship Id="rId2" Type="http://schemas.openxmlformats.org/officeDocument/2006/relationships/hyperlink" Target="mailto:psystudy.journal@gmail.co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B1F2C0-A40B-4528-BBD7-3BC3B0D11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8841" y="2065043"/>
            <a:ext cx="9144000" cy="2387600"/>
          </a:xfrm>
        </p:spPr>
        <p:txBody>
          <a:bodyPr>
            <a:no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Instructions for authors</a:t>
            </a:r>
            <a:br>
              <a:rPr lang="ru-RU" sz="4800" dirty="0">
                <a:latin typeface="Arial Black" panose="020B0A04020102020204" pitchFamily="34" charset="0"/>
              </a:rPr>
            </a:br>
            <a:r>
              <a:rPr lang="ru-RU" sz="4800" dirty="0">
                <a:latin typeface="Arial Black" panose="020B0A04020102020204" pitchFamily="34" charset="0"/>
              </a:rPr>
              <a:t>on using the website</a:t>
            </a:r>
            <a:br>
              <a:rPr lang="ru-RU" sz="4800" dirty="0">
                <a:latin typeface="Arial Black" panose="020B0A04020102020204" pitchFamily="34" charset="0"/>
              </a:rPr>
            </a:br>
            <a:r>
              <a:rPr lang="en-US" sz="4800" dirty="0">
                <a:solidFill>
                  <a:srgbClr val="309334"/>
                </a:solidFill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psystudy.ru</a:t>
            </a:r>
            <a:endParaRPr lang="en-US" sz="4800" dirty="0">
              <a:solidFill>
                <a:srgbClr val="30933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20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F0CD6-7E96-97D8-9C3D-6BEB956CC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3898"/>
            <a:ext cx="10515600" cy="18603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Done!</a:t>
            </a:r>
            <a:b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Your article now appears in your submitted materials, and the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Associate Editor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review it soon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22F581-59C2-CB40-5F53-2225588B9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553" y="3934268"/>
            <a:ext cx="10096893" cy="929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The </a:t>
            </a:r>
            <a:r>
              <a:rPr lang="en-US" sz="1800" dirty="0"/>
              <a:t>Editor</a:t>
            </a:r>
            <a:r>
              <a:rPr lang="ru-RU" sz="1800" dirty="0"/>
              <a:t> reviews submissions within </a:t>
            </a:r>
            <a:r>
              <a:rPr lang="ru-RU" sz="1800" b="1" dirty="0"/>
              <a:t>3 </a:t>
            </a:r>
            <a:r>
              <a:rPr lang="ru-RU" sz="1800" b="1" dirty="0" err="1"/>
              <a:t>business</a:t>
            </a:r>
            <a:r>
              <a:rPr lang="ru-RU" sz="1800" b="1" dirty="0"/>
              <a:t> </a:t>
            </a:r>
            <a:r>
              <a:rPr lang="ru-RU" sz="1800" b="1" dirty="0" err="1"/>
              <a:t>days</a:t>
            </a:r>
            <a:r>
              <a:rPr lang="ru-RU" sz="1800" dirty="0"/>
              <a:t>. If you have not received a notification of the initial decision within this time, email us at </a:t>
            </a:r>
            <a:r>
              <a:rPr lang="en-US" sz="1800" dirty="0">
                <a:solidFill>
                  <a:srgbClr val="30933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psystudy.journal@gmail.com</a:t>
            </a:r>
            <a:r>
              <a:rPr lang="ru-RU" sz="1800" dirty="0">
                <a:solidFill>
                  <a:srgbClr val="309334"/>
                </a:solidFill>
              </a:rPr>
              <a:t> </a:t>
            </a:r>
            <a:r>
              <a:rPr lang="ru-RU" sz="1800" dirty="0"/>
              <a:t>or </a:t>
            </a:r>
            <a:r>
              <a:rPr lang="en-US" sz="1800" u="sng" dirty="0">
                <a:solidFill>
                  <a:srgbClr val="30933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psystudy@psystudy.ru</a:t>
            </a:r>
            <a:endParaRPr lang="ru-RU" sz="1800" dirty="0">
              <a:solidFill>
                <a:srgbClr val="3093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70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AF63B5-2BBA-0B41-7549-6B3CCAA52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70" y="191903"/>
            <a:ext cx="9906859" cy="4473328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3856009-ABB7-4A86-AEC2-D7364076CC4B}"/>
              </a:ext>
            </a:extLst>
          </p:cNvPr>
          <p:cNvSpPr/>
          <p:nvPr/>
        </p:nvSpPr>
        <p:spPr>
          <a:xfrm>
            <a:off x="8495071" y="2241755"/>
            <a:ext cx="983226" cy="373625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2156" y="4665231"/>
            <a:ext cx="7767686" cy="1463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You can view information about the article by clicking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». On 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Submission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tab, you can start a discussion with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ditor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by clicking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Add discussion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683954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4321" y="5531203"/>
            <a:ext cx="8003357" cy="1474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After the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anonymous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reviewer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submits their review, you will see the editorial decision and the review file on the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tab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C848B5-D029-0F11-FED2-B776097EB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030" y="0"/>
            <a:ext cx="9113940" cy="531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66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972227-B5DB-B742-4368-BD93181E2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277" y="0"/>
            <a:ext cx="9533446" cy="530398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143" y="5394127"/>
            <a:ext cx="10451791" cy="1474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After making changes to the article file, upload the new version by clicking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Upload File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in the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Revisions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section. You can also start or continue a discussion with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ditor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Review Discussions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tab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C785760-6F68-451F-B607-752371D8848D}"/>
              </a:ext>
            </a:extLst>
          </p:cNvPr>
          <p:cNvSpPr/>
          <p:nvPr/>
        </p:nvSpPr>
        <p:spPr>
          <a:xfrm>
            <a:off x="9530182" y="1463873"/>
            <a:ext cx="895863" cy="355500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29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537" y="5296359"/>
            <a:ext cx="10498925" cy="1474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After the copyeditor sends their comments, you will see them as a file in the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Copyedited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section. You can start a discussion in the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Copyediting Discussions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section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068A06-15AD-7A21-87C3-F42B26C84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281" y="0"/>
            <a:ext cx="9647756" cy="529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32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354" y="5044626"/>
            <a:ext cx="10065292" cy="1474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At the final stage, on the P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roduction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tab you can also start a discussion and, if needed, attach files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A2EBB5-D2E8-F25C-4982-63FC6E070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812" y="121679"/>
            <a:ext cx="9876376" cy="49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72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B879-5813-43DB-8A57-710568F4A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926" y="5912025"/>
            <a:ext cx="11216148" cy="69809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In the final step, the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journal’s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ditorial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prepares the article proof 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format, assigns a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and adds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the article to a journal issue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048019-DE88-44BD-98C4-79FA53B1DB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86" b="959"/>
          <a:stretch>
            <a:fillRect/>
          </a:stretch>
        </p:blipFill>
        <p:spPr>
          <a:xfrm>
            <a:off x="0" y="0"/>
            <a:ext cx="12192000" cy="564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1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A45FA-679E-2FEB-3C13-0A16DA313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EBAD7-11E8-042B-6CDB-7E5B5F35C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8268" y="1716251"/>
            <a:ext cx="9144000" cy="2387600"/>
          </a:xfrm>
        </p:spPr>
        <p:txBody>
          <a:bodyPr>
            <a:no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Thank you</a:t>
            </a:r>
            <a:br>
              <a:rPr lang="en-US" sz="4800" dirty="0">
                <a:latin typeface="Arial Black" panose="020B0A04020102020204" pitchFamily="34" charset="0"/>
              </a:rPr>
            </a:br>
            <a:r>
              <a:rPr lang="ru-RU" sz="4800" dirty="0">
                <a:latin typeface="Arial Black" panose="020B0A04020102020204" pitchFamily="34" charset="0"/>
              </a:rPr>
              <a:t>for your attention!</a:t>
            </a:r>
            <a:br>
              <a:rPr lang="ru-RU" sz="4800" dirty="0">
                <a:latin typeface="Arial Black" panose="020B0A040201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We look forward to your submissions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95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36BEEC-8A3F-43C4-1330-CC09B4216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46936" cy="5923454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1B80F31-F996-4838-A1FE-4F0FC744F08C}"/>
              </a:ext>
            </a:extLst>
          </p:cNvPr>
          <p:cNvSpPr/>
          <p:nvPr/>
        </p:nvSpPr>
        <p:spPr>
          <a:xfrm>
            <a:off x="7890234" y="5505521"/>
            <a:ext cx="1527143" cy="235403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BDCFC97F-B825-45F9-9C2A-545A6DA3D0FB}"/>
              </a:ext>
            </a:extLst>
          </p:cNvPr>
          <p:cNvSpPr txBox="1">
            <a:spLocks/>
          </p:cNvSpPr>
          <p:nvPr/>
        </p:nvSpPr>
        <p:spPr>
          <a:xfrm>
            <a:off x="4072380" y="6015003"/>
            <a:ext cx="7784006" cy="816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Register on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psystudy.ru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as an author and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the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Make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ubmission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button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365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D9D932-9871-8C2B-20A4-06AB9CB33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277"/>
            <a:ext cx="10350631" cy="5929002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5B4D0F2-3FD3-4770-A1A9-6DEA38B9EDF6}"/>
              </a:ext>
            </a:extLst>
          </p:cNvPr>
          <p:cNvSpPr/>
          <p:nvPr/>
        </p:nvSpPr>
        <p:spPr>
          <a:xfrm>
            <a:off x="423799" y="3188617"/>
            <a:ext cx="1574683" cy="240383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63AD909B-406F-478D-938B-240B620B9D1C}"/>
              </a:ext>
            </a:extLst>
          </p:cNvPr>
          <p:cNvSpPr txBox="1">
            <a:spLocks/>
          </p:cNvSpPr>
          <p:nvPr/>
        </p:nvSpPr>
        <p:spPr>
          <a:xfrm>
            <a:off x="293347" y="6199390"/>
            <a:ext cx="11798709" cy="816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Click the «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Make a new submission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83637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291" y="6193179"/>
            <a:ext cx="11798709" cy="4527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Fill in the required fields and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at the bottom of the page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0B3D5B-95E4-494F-7E4D-06C68EAA4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149" y="0"/>
            <a:ext cx="7489701" cy="605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1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14E255-9DDE-740F-5606-8D12466DF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235" y="0"/>
            <a:ext cx="9693480" cy="573073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C345BA6-DBF2-D3BD-FE03-50C1537D0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63" y="5900526"/>
            <a:ext cx="11651529" cy="7642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Enter the title, abstract, and references. To switch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Russian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use the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toggle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Then click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7437778-248A-1B6D-FDA0-7BD43094EDF2}"/>
              </a:ext>
            </a:extLst>
          </p:cNvPr>
          <p:cNvSpPr/>
          <p:nvPr/>
        </p:nvSpPr>
        <p:spPr>
          <a:xfrm>
            <a:off x="9257122" y="2700399"/>
            <a:ext cx="914400" cy="240763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96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623" y="5761219"/>
            <a:ext cx="10310754" cy="816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Upload the article file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and — if necessary — other materials. Specify the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file type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and click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C77B00-975B-B888-76FB-6CD436967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725" y="228620"/>
            <a:ext cx="9792549" cy="55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22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3A7AD8-4590-BA39-28C5-27A65964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63" y="6132135"/>
            <a:ext cx="10707672" cy="4949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Fill in the details for all authors of the work and click the «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0F5815-59C8-4FEE-B78F-F5FA053CF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69" y="230957"/>
            <a:ext cx="9906859" cy="57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00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675CB2-EC1F-5BEE-A473-51FD1774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73055"/>
            <a:ext cx="10515600" cy="78494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If you wish, you can leave a comment for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ditor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with additional information about your work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CE7467-6DEF-0BA7-7B37-563470D16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903" y="14630"/>
            <a:ext cx="9731583" cy="60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9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32" y="6041922"/>
            <a:ext cx="10707734" cy="816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Check that the entered data is correct and, if everything is right, click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at the bottom of the page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C0455B-698A-1ABA-0745-CE34BC570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260" y="0"/>
            <a:ext cx="9693480" cy="60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395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408</Words>
  <Application>Microsoft Office PowerPoint</Application>
  <PresentationFormat>Широкоэкранный</PresentationFormat>
  <Paragraphs>18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Тема Office</vt:lpstr>
      <vt:lpstr>Instructions for authors on using the website psystudy.ru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If you wish, you can leave a comment for the Editor with additional information about your work</vt:lpstr>
      <vt:lpstr>Презентация PowerPoint</vt:lpstr>
      <vt:lpstr>Done! Your article now appears in your submitted materials, and the Associate Editor will review it soon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Thank you for your attention! We look forward to your submissions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для авторов по работе с сайтом psystudy.ru</dc:title>
  <dc:creator>григорий Ануфриев</dc:creator>
  <cp:lastModifiedBy>Анна Савинова</cp:lastModifiedBy>
  <cp:revision>5</cp:revision>
  <dcterms:created xsi:type="dcterms:W3CDTF">2022-04-08T17:10:39Z</dcterms:created>
  <dcterms:modified xsi:type="dcterms:W3CDTF">2026-07-07T16:26:17Z</dcterms:modified>
</cp:coreProperties>
</file>